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3"/>
    <p:sldId id="266" r:id="rId4"/>
    <p:sldId id="269" r:id="rId5"/>
    <p:sldId id="271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-63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D50A-0C7C-42D1-B28B-92EEB7DC19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DF58E-B2FD-4264-981D-FA40EE2318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G:\0工作文档\2021\4.26重医ppt\重医ppt\导图\16-9\1111.jpg1111"/>
          <p:cNvPicPr>
            <a:picLocks noChangeAspect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591" y="635"/>
            <a:ext cx="12190817" cy="6856730"/>
          </a:xfrm>
          <a:prstGeom prst="rect">
            <a:avLst/>
          </a:prstGeom>
        </p:spPr>
      </p:pic>
      <p:sp>
        <p:nvSpPr>
          <p:cNvPr id="3" name="标题 4"/>
          <p:cNvSpPr txBox="1"/>
          <p:nvPr/>
        </p:nvSpPr>
        <p:spPr>
          <a:xfrm>
            <a:off x="635" y="1273175"/>
            <a:ext cx="12191365" cy="15386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0" algn="ctr" fontAlgn="auto">
              <a:lnSpc>
                <a:spcPts val="6000"/>
              </a:lnSpc>
            </a:pPr>
            <a:r>
              <a:rPr lang="zh-CN" sz="5000" b="1" spc="400" dirty="0" smtClean="0">
                <a:solidFill>
                  <a:schemeClr val="bg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</a:rPr>
              <a:t>重庆医科大学</a:t>
            </a:r>
            <a:endParaRPr lang="zh-CN" sz="5000" b="1" spc="400" dirty="0" smtClean="0">
              <a:solidFill>
                <a:schemeClr val="bg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阿里巴巴普惠体 B" panose="00020600040101010101" pitchFamily="18" charset="-122"/>
            </a:endParaRPr>
          </a:p>
          <a:p>
            <a:pPr indent="0" algn="ctr" fontAlgn="auto">
              <a:lnSpc>
                <a:spcPts val="6000"/>
              </a:lnSpc>
            </a:pPr>
            <a:r>
              <a:rPr sz="5000" b="1" spc="400" dirty="0" smtClean="0">
                <a:solidFill>
                  <a:schemeClr val="bg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</a:rPr>
              <a:t>文明校园建设中期督查汇报会</a:t>
            </a:r>
            <a:endParaRPr sz="5000" b="1" spc="400" dirty="0" smtClean="0">
              <a:solidFill>
                <a:schemeClr val="bg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阿里巴巴普惠体 B" panose="00020600040101010101" pitchFamily="18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82390" y="3162300"/>
            <a:ext cx="44265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ts val="2880"/>
              </a:lnSpc>
            </a:pPr>
            <a:r>
              <a:rPr lang="zh-CN" altLang="en-US" sz="2400" spc="250">
                <a:solidFill>
                  <a:schemeClr val="bg1"/>
                </a:solidFill>
                <a:uFillTx/>
                <a:latin typeface="Times New Roman" panose="02020603050405020304" charset="0"/>
                <a:ea typeface="方正黑体_GBK" panose="03000509000000000000" charset="-122"/>
                <a:cs typeface="Times New Roman" panose="02020603050405020304" charset="0"/>
              </a:rPr>
              <a:t>汇报部门：</a:t>
            </a:r>
            <a:r>
              <a:rPr lang="en-US" altLang="zh-CN" sz="2400" spc="250">
                <a:solidFill>
                  <a:schemeClr val="bg1"/>
                </a:solidFill>
                <a:uFillTx/>
                <a:latin typeface="Times New Roman" panose="02020603050405020304" charset="0"/>
                <a:ea typeface="方正黑体_GBK" panose="03000509000000000000" charset="-122"/>
                <a:cs typeface="Times New Roman" panose="02020603050405020304" charset="0"/>
              </a:rPr>
              <a:t>XXXX</a:t>
            </a:r>
            <a:endParaRPr lang="en-US" altLang="zh-CN" sz="2400" spc="250">
              <a:solidFill>
                <a:schemeClr val="bg1"/>
              </a:solidFill>
              <a:uFillTx/>
              <a:latin typeface="Times New Roman" panose="02020603050405020304" charset="0"/>
              <a:ea typeface="方正黑体_GBK" panose="03000509000000000000" charset="-122"/>
              <a:cs typeface="Times New Roman" panose="02020603050405020304" charset="0"/>
            </a:endParaRPr>
          </a:p>
          <a:p>
            <a:pPr indent="0" algn="ctr" fontAlgn="auto">
              <a:lnSpc>
                <a:spcPts val="2880"/>
              </a:lnSpc>
            </a:pPr>
            <a:r>
              <a:rPr lang="en-US" altLang="zh-CN" sz="2400" spc="250">
                <a:solidFill>
                  <a:schemeClr val="bg1"/>
                </a:solidFill>
                <a:uFillTx/>
                <a:latin typeface="Times New Roman" panose="02020603050405020304" charset="0"/>
                <a:ea typeface="方正黑体_GBK" panose="03000509000000000000" charset="-122"/>
                <a:cs typeface="Times New Roman" panose="02020603050405020304" charset="0"/>
              </a:rPr>
              <a:t>2023</a:t>
            </a:r>
            <a:r>
              <a:rPr lang="zh-CN" altLang="en-US" sz="2400" spc="250">
                <a:solidFill>
                  <a:schemeClr val="bg1"/>
                </a:solidFill>
                <a:uFillTx/>
                <a:latin typeface="Times New Roman" panose="02020603050405020304" charset="0"/>
                <a:ea typeface="方正黑体_GBK" panose="03000509000000000000" charset="-122"/>
                <a:cs typeface="Times New Roman" panose="02020603050405020304" charset="0"/>
              </a:rPr>
              <a:t>年</a:t>
            </a:r>
            <a:r>
              <a:rPr lang="en-US" altLang="zh-CN" sz="2400" spc="250">
                <a:solidFill>
                  <a:schemeClr val="bg1"/>
                </a:solidFill>
                <a:uFillTx/>
                <a:latin typeface="Times New Roman" panose="02020603050405020304" charset="0"/>
                <a:ea typeface="方正黑体_GBK" panose="03000509000000000000" charset="-122"/>
                <a:cs typeface="Times New Roman" panose="02020603050405020304" charset="0"/>
              </a:rPr>
              <a:t>4</a:t>
            </a:r>
            <a:r>
              <a:rPr lang="zh-CN" altLang="en-US" sz="2400" spc="250">
                <a:solidFill>
                  <a:schemeClr val="bg1"/>
                </a:solidFill>
                <a:uFillTx/>
                <a:latin typeface="Times New Roman" panose="02020603050405020304" charset="0"/>
                <a:ea typeface="方正黑体_GBK" panose="03000509000000000000" charset="-122"/>
                <a:cs typeface="Times New Roman" panose="02020603050405020304" charset="0"/>
              </a:rPr>
              <a:t>月</a:t>
            </a:r>
            <a:r>
              <a:rPr lang="en-US" altLang="zh-CN" sz="2400" spc="250">
                <a:solidFill>
                  <a:schemeClr val="bg1"/>
                </a:solidFill>
                <a:uFillTx/>
                <a:latin typeface="Times New Roman" panose="02020603050405020304" charset="0"/>
                <a:ea typeface="方正黑体_GBK" panose="03000509000000000000" charset="-122"/>
                <a:cs typeface="Times New Roman" panose="02020603050405020304" charset="0"/>
              </a:rPr>
              <a:t>3</a:t>
            </a:r>
            <a:r>
              <a:rPr lang="zh-CN" altLang="en-US" sz="2400" spc="250">
                <a:solidFill>
                  <a:schemeClr val="bg1"/>
                </a:solidFill>
                <a:uFillTx/>
                <a:latin typeface="Times New Roman" panose="02020603050405020304" charset="0"/>
                <a:ea typeface="方正黑体_GBK" panose="03000509000000000000" charset="-122"/>
                <a:cs typeface="Times New Roman" panose="02020603050405020304" charset="0"/>
              </a:rPr>
              <a:t>日</a:t>
            </a:r>
            <a:endParaRPr lang="zh-CN" altLang="en-US" sz="2400" spc="250">
              <a:solidFill>
                <a:schemeClr val="bg1"/>
              </a:solidFill>
              <a:uFillTx/>
              <a:latin typeface="Times New Roman" panose="02020603050405020304" charset="0"/>
              <a:ea typeface="方正黑体_GBK" panose="03000509000000000000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" y="0"/>
            <a:ext cx="12190817" cy="6858000"/>
          </a:xfrm>
          <a:prstGeom prst="rect">
            <a:avLst/>
          </a:prstGeom>
        </p:spPr>
      </p:pic>
      <p:sp>
        <p:nvSpPr>
          <p:cNvPr id="11" name="标题 3"/>
          <p:cNvSpPr txBox="1"/>
          <p:nvPr/>
        </p:nvSpPr>
        <p:spPr>
          <a:xfrm>
            <a:off x="579120" y="227330"/>
            <a:ext cx="3391535" cy="5238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500" b="1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" panose="00020600040101010101" pitchFamily="18" charset="-122"/>
              </a:rPr>
              <a:t>汇报部门：</a:t>
            </a:r>
            <a:r>
              <a:rPr lang="en-US" altLang="zh-CN" sz="2500" b="1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" panose="00020600040101010101" pitchFamily="18" charset="-122"/>
              </a:rPr>
              <a:t>XXXX</a:t>
            </a:r>
            <a:endParaRPr lang="en-US" altLang="zh-CN" sz="2500" b="1" spc="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986790"/>
            <a:ext cx="12192000" cy="54057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" name="文本框 1" descr="7b0a202020202262756c6c6574223a20227b5c2263617465676f727949645c223a31303032352c5c2274656d706c61746549645c223a32303233313536317d220a7d0a"/>
          <p:cNvSpPr txBox="1"/>
          <p:nvPr/>
        </p:nvSpPr>
        <p:spPr>
          <a:xfrm>
            <a:off x="1256030" y="1898650"/>
            <a:ext cx="9679940" cy="30607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Blip>
                <a:blip r:embed="rId2"/>
              </a:buBlip>
            </a:pPr>
            <a:r>
              <a:rPr lang="zh-CN" altLang="en-US" sz="2400">
                <a:latin typeface="Times New Roman" panose="02020603050405020304" charset="0"/>
                <a:ea typeface="方正仿宋_GBK" panose="03000509000000000000" charset="-122"/>
                <a:cs typeface="Times New Roman" panose="02020603050405020304" charset="0"/>
              </a:rPr>
              <a:t>一、思想道德建设</a:t>
            </a:r>
            <a:endParaRPr lang="zh-CN" altLang="en-US" sz="2400">
              <a:latin typeface="Times New Roman" panose="02020603050405020304" charset="0"/>
              <a:ea typeface="方正仿宋_GBK" panose="03000509000000000000" charset="-122"/>
              <a:cs typeface="Times New Roman" panose="02020603050405020304" charset="0"/>
            </a:endParaRPr>
          </a:p>
          <a:p>
            <a:pPr marL="285750" indent="-285750">
              <a:buFont typeface="Arial" panose="020B0604020202020204" pitchFamily="34" charset="0"/>
              <a:buBlip>
                <a:blip r:embed="rId2"/>
              </a:buBlip>
            </a:pPr>
            <a:r>
              <a:rPr lang="zh-CN" altLang="en-US" sz="2400">
                <a:latin typeface="Times New Roman" panose="02020603050405020304" charset="0"/>
                <a:ea typeface="方正仿宋_GBK" panose="03000509000000000000" charset="-122"/>
                <a:cs typeface="Times New Roman" panose="02020603050405020304" charset="0"/>
              </a:rPr>
              <a:t>（一）统筹规划与组织实施</a:t>
            </a:r>
            <a:endParaRPr lang="zh-CN" altLang="en-US" sz="2400">
              <a:latin typeface="Times New Roman" panose="02020603050405020304" charset="0"/>
              <a:ea typeface="方正仿宋_GBK" panose="03000509000000000000" charset="-122"/>
              <a:cs typeface="Times New Roman" panose="02020603050405020304" charset="0"/>
            </a:endParaRPr>
          </a:p>
          <a:p>
            <a:pPr marL="285750" indent="-285750">
              <a:buFont typeface="Arial" panose="020B0604020202020204" pitchFamily="34" charset="0"/>
              <a:buBlip>
                <a:blip r:embed="rId2"/>
              </a:buBlip>
            </a:pPr>
            <a:r>
              <a:rPr lang="en-US" altLang="zh-CN" sz="2400">
                <a:latin typeface="Times New Roman" panose="02020603050405020304" charset="0"/>
                <a:ea typeface="方正仿宋_GBK" panose="03000509000000000000" charset="-122"/>
                <a:cs typeface="Times New Roman" panose="02020603050405020304" charset="0"/>
              </a:rPr>
              <a:t>1. </a:t>
            </a:r>
            <a:r>
              <a:rPr lang="zh-CN" altLang="en-US" sz="2400">
                <a:latin typeface="Times New Roman" panose="02020603050405020304" charset="0"/>
                <a:ea typeface="方正仿宋_GBK" panose="03000509000000000000" charset="-122"/>
                <a:cs typeface="Times New Roman" panose="02020603050405020304" charset="0"/>
              </a:rPr>
              <a:t>以习近平新时代中国特色社会主义思想为指导，贯彻落实习近平总书记关于教育的重要论述、中共中央国务院《关于加强和改进新形势下高校思想政治工作的意见》，贯彻落实中央文明委《关于深化群众性精神文明创建活动的指导意见》《全国文明校园创建管理办法》，结合学校实际制定实施方案，有实际工作成效。</a:t>
            </a:r>
            <a:endParaRPr lang="zh-CN" altLang="en-US" sz="2400">
              <a:latin typeface="Times New Roman" panose="02020603050405020304" charset="0"/>
              <a:ea typeface="方正仿宋_GBK" panose="03000509000000000000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75385" y="1325880"/>
            <a:ext cx="4601210" cy="4603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zh-CN" altLang="en-US" sz="2400">
                <a:latin typeface="Times New Roman" panose="02020603050405020304" charset="0"/>
                <a:ea typeface="方正仿宋_GBK" panose="03000509000000000000" charset="-122"/>
                <a:cs typeface="Times New Roman" panose="02020603050405020304" charset="0"/>
                <a:sym typeface="+mn-ea"/>
              </a:rPr>
              <a:t>【</a:t>
            </a:r>
            <a:r>
              <a:rPr lang="zh-CN" altLang="en-US" sz="2400">
                <a:latin typeface="Times New Roman" panose="02020603050405020304" charset="0"/>
                <a:ea typeface="方正仿宋_GBK" panose="03000509000000000000" charset="-122"/>
                <a:cs typeface="Times New Roman" panose="02020603050405020304" charset="0"/>
                <a:sym typeface="+mn-ea"/>
              </a:rPr>
              <a:t>文明校园建设任务测评标准</a:t>
            </a:r>
            <a:r>
              <a:rPr lang="zh-CN" altLang="en-US" sz="2400">
                <a:latin typeface="Times New Roman" panose="02020603050405020304" charset="0"/>
                <a:ea typeface="方正仿宋_GBK" panose="03000509000000000000" charset="-122"/>
                <a:cs typeface="Times New Roman" panose="02020603050405020304" charset="0"/>
                <a:sym typeface="+mn-ea"/>
              </a:rPr>
              <a:t>】</a:t>
            </a:r>
            <a:endParaRPr lang="en-US" altLang="zh-CN" sz="2400">
              <a:latin typeface="Times New Roman" panose="02020603050405020304" charset="0"/>
              <a:ea typeface="方正仿宋_GBK" panose="03000509000000000000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" y="0"/>
            <a:ext cx="12190817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986790"/>
            <a:ext cx="12192000" cy="54057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290830" y="1165860"/>
            <a:ext cx="11610340" cy="504761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【具体举措】</a:t>
            </a:r>
            <a:r>
              <a:rPr lang="en-US" altLang="zh-CN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  </a:t>
            </a:r>
            <a:endParaRPr lang="en-US" altLang="zh-CN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en-US" altLang="zh-CN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  </a:t>
            </a:r>
            <a:endParaRPr lang="en-US" altLang="zh-CN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【</a:t>
            </a:r>
            <a:r>
              <a:rPr lang="zh-CN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  <a:sym typeface="+mn-ea"/>
              </a:rPr>
              <a:t>推进情况</a:t>
            </a:r>
            <a:r>
              <a:rPr lang="zh-CN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】</a:t>
            </a:r>
            <a:endParaRPr lang="zh-CN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indent="0">
              <a:buFont typeface="Arial" panose="020B0604020202020204" pitchFamily="34" charset="0"/>
              <a:buNone/>
            </a:pPr>
            <a:endParaRPr lang="zh-CN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  <p:sp>
        <p:nvSpPr>
          <p:cNvPr id="4" name="标题 3"/>
          <p:cNvSpPr txBox="1"/>
          <p:nvPr>
            <p:custDataLst>
              <p:tags r:id="rId3"/>
            </p:custDataLst>
          </p:nvPr>
        </p:nvSpPr>
        <p:spPr>
          <a:xfrm>
            <a:off x="579120" y="227330"/>
            <a:ext cx="3391535" cy="5238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500" b="1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" panose="00020600040101010101" pitchFamily="18" charset="-122"/>
              </a:rPr>
              <a:t>汇报部门：</a:t>
            </a:r>
            <a:r>
              <a:rPr lang="en-US" altLang="zh-CN" sz="2500" b="1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" panose="00020600040101010101" pitchFamily="18" charset="-122"/>
              </a:rPr>
              <a:t>XXXX</a:t>
            </a:r>
            <a:endParaRPr lang="en-US" altLang="zh-CN" sz="2500" b="1" spc="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" y="0"/>
            <a:ext cx="12190817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986790"/>
            <a:ext cx="12192000" cy="54057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290830" y="1165860"/>
            <a:ext cx="11610340" cy="504761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【未完成事项】</a:t>
            </a:r>
            <a:r>
              <a:rPr lang="en-US" altLang="zh-CN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  </a:t>
            </a:r>
            <a:endParaRPr lang="en-US" altLang="zh-CN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en-US" altLang="zh-CN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  </a:t>
            </a:r>
            <a:endParaRPr lang="zh-CN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【</a:t>
            </a:r>
            <a:r>
              <a:rPr lang="zh-CN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  <a:sym typeface="+mn-ea"/>
              </a:rPr>
              <a:t>下一步工作安排及完成时限</a:t>
            </a:r>
            <a:r>
              <a:rPr lang="zh-CN" sz="20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】</a:t>
            </a:r>
            <a:endParaRPr lang="zh-CN" sz="20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  <p:sp>
        <p:nvSpPr>
          <p:cNvPr id="2" name="标题 3"/>
          <p:cNvSpPr txBox="1"/>
          <p:nvPr>
            <p:custDataLst>
              <p:tags r:id="rId3"/>
            </p:custDataLst>
          </p:nvPr>
        </p:nvSpPr>
        <p:spPr>
          <a:xfrm>
            <a:off x="579120" y="227330"/>
            <a:ext cx="3391535" cy="5238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500" b="1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" panose="00020600040101010101" pitchFamily="18" charset="-122"/>
              </a:rPr>
              <a:t>汇报部门：</a:t>
            </a:r>
            <a:r>
              <a:rPr lang="en-US" altLang="zh-CN" sz="2500" b="1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" panose="00020600040101010101" pitchFamily="18" charset="-122"/>
              </a:rPr>
              <a:t>XXXX</a:t>
            </a:r>
            <a:endParaRPr lang="en-US" altLang="zh-CN" sz="2500" b="1" spc="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" panose="00020600040101010101" pitchFamily="18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PP_MARK_KEY" val="7edcf43c-eef7-4824-aa26-5229acd4ee1f"/>
  <p:tag name="COMMONDATA" val="eyJoZGlkIjoiYzM3NTkzZWI1YzMyNzc0NDBiZTE5MzJmMmQ1OWNmOD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WPS 演示</Application>
  <PresentationFormat>自定义</PresentationFormat>
  <Paragraphs>42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阿里巴巴普惠体 M</vt:lpstr>
      <vt:lpstr>Times New Roman</vt:lpstr>
      <vt:lpstr>方正仿宋_GBK</vt:lpstr>
      <vt:lpstr>Calibri</vt:lpstr>
      <vt:lpstr>Arial Unicode MS</vt:lpstr>
      <vt:lpstr>Calibri Light</vt:lpstr>
      <vt:lpstr>阿里巴巴普惠体 B</vt:lpstr>
      <vt:lpstr>方正黑体_GBK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>中国微软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朝暮</cp:lastModifiedBy>
  <cp:revision>15</cp:revision>
  <dcterms:created xsi:type="dcterms:W3CDTF">2021-04-26T08:22:00Z</dcterms:created>
  <dcterms:modified xsi:type="dcterms:W3CDTF">2023-03-23T08:47:01Z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798216375E814B85AE3345E0B485C5C8</vt:lpwstr>
  </property>
  <property fmtid="{D5CDD505-2E9C-101B-9397-08002B2CF9AE}" pid="3" name="KSOProductBuildVer">
    <vt:lpwstr>2052-11.1.0.13703</vt:lpwstr>
  </property>
</Properties>
</file>